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B2EE85F-C9FC-4299-AF9D-103EE3F3D6BE}" type="datetimeFigureOut">
              <a:rPr lang="en-US" smtClean="0"/>
              <a:t>2017-11-29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B45-60F1-4922-A0C4-10F466CF5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E85F-C9FC-4299-AF9D-103EE3F3D6BE}" type="datetimeFigureOut">
              <a:rPr lang="en-US" smtClean="0"/>
              <a:t>2017-11-29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B45-60F1-4922-A0C4-10F466CF5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E85F-C9FC-4299-AF9D-103EE3F3D6BE}" type="datetimeFigureOut">
              <a:rPr lang="en-US" smtClean="0"/>
              <a:t>2017-11-29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B45-60F1-4922-A0C4-10F466CF5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E85F-C9FC-4299-AF9D-103EE3F3D6BE}" type="datetimeFigureOut">
              <a:rPr lang="en-US" smtClean="0"/>
              <a:t>2017-11-29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B45-60F1-4922-A0C4-10F466CF58C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E85F-C9FC-4299-AF9D-103EE3F3D6BE}" type="datetimeFigureOut">
              <a:rPr lang="en-US" smtClean="0"/>
              <a:t>2017-11-29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B45-60F1-4922-A0C4-10F466CF58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E85F-C9FC-4299-AF9D-103EE3F3D6BE}" type="datetimeFigureOut">
              <a:rPr lang="en-US" smtClean="0"/>
              <a:t>2017-11-29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B45-60F1-4922-A0C4-10F466CF58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E85F-C9FC-4299-AF9D-103EE3F3D6BE}" type="datetimeFigureOut">
              <a:rPr lang="en-US" smtClean="0"/>
              <a:t>2017-11-29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B45-60F1-4922-A0C4-10F466CF5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E85F-C9FC-4299-AF9D-103EE3F3D6BE}" type="datetimeFigureOut">
              <a:rPr lang="en-US" smtClean="0"/>
              <a:t>2017-11-29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B45-60F1-4922-A0C4-10F466CF58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E85F-C9FC-4299-AF9D-103EE3F3D6BE}" type="datetimeFigureOut">
              <a:rPr lang="en-US" smtClean="0"/>
              <a:t>2017-11-29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B45-60F1-4922-A0C4-10F466CF5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E85F-C9FC-4299-AF9D-103EE3F3D6BE}" type="datetimeFigureOut">
              <a:rPr lang="en-US" smtClean="0"/>
              <a:t>2017-11-29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B45-60F1-4922-A0C4-10F466CF58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E85F-C9FC-4299-AF9D-103EE3F3D6BE}" type="datetimeFigureOut">
              <a:rPr lang="en-US" smtClean="0"/>
              <a:t>2017-11-29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EB45-60F1-4922-A0C4-10F466CF58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2EE85F-C9FC-4299-AF9D-103EE3F3D6BE}" type="datetimeFigureOut">
              <a:rPr lang="en-US" smtClean="0"/>
              <a:t>2017-11-29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45DEB45-60F1-4922-A0C4-10F466CF58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r-Latn-RS" dirty="0" smtClean="0">
                <a:solidFill>
                  <a:srgbClr val="FF0000"/>
                </a:solidFill>
              </a:rPr>
              <a:t>Kako stvoriti turistički proizvod?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  <a:latin typeface="Arial Black" pitchFamily="34" charset="0"/>
              </a:rPr>
              <a:t>Turisztikai termék létrehozása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Mikor, Kinek és Hogyan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indent="0">
              <a:buNone/>
            </a:pPr>
            <a:r>
              <a:rPr lang="sr-Latn-RS" b="1" dirty="0" smtClean="0"/>
              <a:t>TESZTEL</a:t>
            </a:r>
            <a:r>
              <a:rPr lang="hu-HU" b="1" dirty="0" smtClean="0"/>
              <a:t>ÉS , milyen eröforrások szükségessek, számitás, prototipus, használhatoság , költségek, jövedelem, potenciális problémák</a:t>
            </a:r>
            <a:r>
              <a:rPr lang="hu-HU" dirty="0" smtClean="0"/>
              <a:t>, </a:t>
            </a:r>
          </a:p>
          <a:p>
            <a:pPr indent="0">
              <a:buNone/>
            </a:pPr>
            <a:endParaRPr lang="hu-HU" dirty="0"/>
          </a:p>
          <a:p>
            <a:pPr indent="0">
              <a:buNone/>
            </a:pPr>
            <a:endParaRPr lang="hu-HU" dirty="0" smtClean="0"/>
          </a:p>
          <a:p>
            <a:pPr indent="0">
              <a:buNone/>
            </a:pPr>
            <a:r>
              <a:rPr lang="hu-HU" b="1" dirty="0"/>
              <a:t>-</a:t>
            </a:r>
            <a:r>
              <a:rPr lang="hu-HU" b="1" dirty="0" smtClean="0"/>
              <a:t>információk, tapasztalat beépitése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48025"/>
            <a:ext cx="60007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332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2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Egy PéLDA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ttp://www.eturizmus.pte.hu/szakmai-anyagok/Turisztikai%20term%C3%A9ktervez%C3%A9s%20%C3%A9s%20fejleszt%C3%A9s/images/abra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6480" y="2438400"/>
            <a:ext cx="451104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eturizmus.pte.hu/szakmai-anyagok/Turisztikai%20term%C3%A9ktervez%C3%A9s%20%C3%A9s%20fejleszt%C3%A9s/images/abra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7576" y="1992086"/>
            <a:ext cx="6855823" cy="395151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03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847451"/>
              </p:ext>
            </p:extLst>
          </p:nvPr>
        </p:nvGraphicFramePr>
        <p:xfrm>
          <a:off x="1447800" y="1295400"/>
          <a:ext cx="6400800" cy="4114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255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Szolgáltatás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Kipróbálás aránya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Átlagos elégedettség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516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Pünkösdi nyitott pincék rendezvénye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89,61 %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4,30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55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Egyéb rendezvény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25,97 %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3,75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55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Borkóstolás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72,73 %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4,77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55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Borvásárlás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42,86 %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4,45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55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Pincelátogatás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64,94 %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4,42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55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Szálláshely (minősége)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20,78 %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4,00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516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Kulináris élvezetek / étkezési lehetőségek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83,12 %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4,48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516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Népi hagyományok (pl. tájház)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31,17 %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4,13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55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Templom, műemlék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51,95 %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4,33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55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Történelmi emlékhelyek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37,66 %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4,55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516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Sportolási lehetőség (túra, kerékpárút)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22,08 %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3,59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1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95400"/>
            <a:ext cx="6400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eturizmus.pte.hu/szakmai-anyagok/Turisztikai%20term%C3%A9ktervez%C3%A9s%20%C3%A9s%20fejleszt%C3%A9s/images/abra5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7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/>
              <a:t>Információs rendszer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http://www.eturizmus.pte.hu/szakmai-anyagok/Turisztikai%20term%C3%A9ktervez%C3%A9s%20%C3%A9s%20fejleszt%C3%A9s/images/abra24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5791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86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95400"/>
            <a:ext cx="6019800" cy="68580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hu-HU" sz="2200" dirty="0" smtClean="0"/>
              <a:t>szolgáltatások MINT </a:t>
            </a:r>
            <a:r>
              <a:rPr lang="hu-HU" sz="2000" dirty="0"/>
              <a:t>Termékek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</a:t>
            </a:r>
            <a:r>
              <a:rPr lang="en-US" sz="2400" dirty="0" err="1">
                <a:solidFill>
                  <a:srgbClr val="FF0000"/>
                </a:solidFill>
              </a:rPr>
              <a:t>szolgáltatásokat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tekintve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másfajta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értékeket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közvetíthetünk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 </a:t>
            </a:r>
            <a:r>
              <a:rPr lang="en-US" sz="2400" dirty="0" err="1" smtClean="0">
                <a:solidFill>
                  <a:srgbClr val="FF0000"/>
                </a:solidFill>
              </a:rPr>
              <a:t>fogyasztók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jelen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esetben</a:t>
            </a:r>
            <a:r>
              <a:rPr lang="en-US" sz="2400" dirty="0">
                <a:solidFill>
                  <a:srgbClr val="FF0000"/>
                </a:solidFill>
              </a:rPr>
              <a:t> a </a:t>
            </a:r>
            <a:r>
              <a:rPr lang="en-US" sz="2400" dirty="0" err="1">
                <a:solidFill>
                  <a:srgbClr val="FF0000"/>
                </a:solidFill>
              </a:rPr>
              <a:t>turisták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felé</a:t>
            </a:r>
            <a:r>
              <a:rPr lang="en-US" sz="2400" dirty="0">
                <a:solidFill>
                  <a:srgbClr val="FF0000"/>
                </a:solidFill>
              </a:rPr>
              <a:t>, mint </a:t>
            </a:r>
            <a:r>
              <a:rPr lang="en-US" sz="2400" dirty="0" err="1">
                <a:solidFill>
                  <a:srgbClr val="FF0000"/>
                </a:solidFill>
              </a:rPr>
              <a:t>egy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hagyományos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termék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esetében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Gyöngyösy</a:t>
            </a:r>
            <a:r>
              <a:rPr lang="en-US" sz="2400" dirty="0">
                <a:solidFill>
                  <a:srgbClr val="FF0000"/>
                </a:solidFill>
              </a:rPr>
              <a:t>–</a:t>
            </a:r>
            <a:r>
              <a:rPr lang="en-US" sz="2400" dirty="0" err="1">
                <a:solidFill>
                  <a:srgbClr val="FF0000"/>
                </a:solidFill>
              </a:rPr>
              <a:t>Lissák</a:t>
            </a:r>
            <a:r>
              <a:rPr lang="en-US" sz="2400" dirty="0">
                <a:solidFill>
                  <a:srgbClr val="FF0000"/>
                </a:solidFill>
              </a:rPr>
              <a:t>, 2003): </a:t>
            </a:r>
            <a:endParaRPr lang="sr-Latn-R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en-US" sz="24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Milyen értékeket kell a </a:t>
            </a:r>
            <a:r>
              <a:rPr lang="hu-HU" sz="1800" dirty="0" smtClean="0"/>
              <a:t>termékNEK </a:t>
            </a:r>
            <a:r>
              <a:rPr lang="hu-HU" sz="1800" dirty="0"/>
              <a:t>tükröznie?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6705600" cy="3124201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sym typeface="Symbol"/>
              </a:rPr>
              <a:t>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funkcionális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érték</a:t>
            </a:r>
            <a:r>
              <a:rPr lang="en-US" b="1" dirty="0">
                <a:solidFill>
                  <a:srgbClr val="FF0000"/>
                </a:solidFill>
              </a:rPr>
              <a:t>: a </a:t>
            </a:r>
            <a:r>
              <a:rPr lang="en-US" b="1" dirty="0" err="1">
                <a:solidFill>
                  <a:srgbClr val="FF0000"/>
                </a:solidFill>
              </a:rPr>
              <a:t>kívánatos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elvárt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teljesítmény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arányos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áron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</a:p>
          <a:p>
            <a:r>
              <a:rPr lang="en-US" b="1" dirty="0">
                <a:solidFill>
                  <a:srgbClr val="FF0000"/>
                </a:solidFill>
                <a:sym typeface="Symbol"/>
              </a:rPr>
              <a:t>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szociális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érték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azon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társadalmi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érték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mely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egy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vagy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több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társadalmi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szegmens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tagjai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számára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különös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jelentőséggel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bír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mint pl. a </a:t>
            </a:r>
            <a:r>
              <a:rPr lang="en-US" b="1" dirty="0" err="1">
                <a:solidFill>
                  <a:srgbClr val="FF0000"/>
                </a:solidFill>
              </a:rPr>
              <a:t>nyaralás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helyszíne</a:t>
            </a:r>
            <a:r>
              <a:rPr lang="en-US" b="1" dirty="0">
                <a:solidFill>
                  <a:srgbClr val="FF0000"/>
                </a:solidFill>
              </a:rPr>
              <a:t>); </a:t>
            </a:r>
          </a:p>
          <a:p>
            <a:r>
              <a:rPr lang="en-US" b="1" dirty="0">
                <a:solidFill>
                  <a:srgbClr val="FF0000"/>
                </a:solidFill>
                <a:sym typeface="Symbol"/>
              </a:rPr>
              <a:t>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érzelmi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érték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egy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kívánatos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hangulat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kényelem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biztonság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stb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r>
              <a:rPr lang="en-US" b="1" dirty="0">
                <a:solidFill>
                  <a:srgbClr val="FF0000"/>
                </a:solidFill>
                <a:sym typeface="Symbol"/>
              </a:rPr>
              <a:t>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újdonság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ritkaság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érték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tapasztalatokhoz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juttatás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élményszerzés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</a:p>
          <a:p>
            <a:r>
              <a:rPr lang="en-US" b="1" dirty="0">
                <a:solidFill>
                  <a:srgbClr val="FF0000"/>
                </a:solidFill>
                <a:sym typeface="Symbol"/>
              </a:rPr>
              <a:t>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feltételes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értékek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előzetes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vásárlási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szándék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nélkül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elért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teljesítmény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Kezdeti lépések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sz="1900" b="1" dirty="0">
                <a:solidFill>
                  <a:srgbClr val="3333CC"/>
                </a:solidFill>
              </a:rPr>
              <a:t>A </a:t>
            </a:r>
            <a:r>
              <a:rPr lang="en-US" sz="1900" b="1" dirty="0" err="1">
                <a:solidFill>
                  <a:srgbClr val="3333CC"/>
                </a:solidFill>
              </a:rPr>
              <a:t>szükséges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lépések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smtClean="0">
                <a:solidFill>
                  <a:srgbClr val="3333CC"/>
                </a:solidFill>
              </a:rPr>
              <a:t>a </a:t>
            </a:r>
            <a:r>
              <a:rPr lang="en-US" sz="1900" b="1" dirty="0" err="1">
                <a:solidFill>
                  <a:srgbClr val="3333CC"/>
                </a:solidFill>
              </a:rPr>
              <a:t>következők</a:t>
            </a:r>
            <a:r>
              <a:rPr lang="en-US" sz="1900" b="1" dirty="0">
                <a:solidFill>
                  <a:srgbClr val="3333CC"/>
                </a:solidFill>
              </a:rPr>
              <a:t>: </a:t>
            </a:r>
            <a:endParaRPr lang="sr-Latn-RS" sz="1900" b="1" dirty="0" smtClean="0">
              <a:solidFill>
                <a:srgbClr val="3333CC"/>
              </a:solidFill>
            </a:endParaRPr>
          </a:p>
          <a:p>
            <a:r>
              <a:rPr lang="en-US" sz="1900" b="1" dirty="0" err="1" smtClean="0">
                <a:solidFill>
                  <a:srgbClr val="3333CC"/>
                </a:solidFill>
              </a:rPr>
              <a:t>megfelelő</a:t>
            </a:r>
            <a:r>
              <a:rPr lang="en-US" sz="1900" b="1" dirty="0" smtClean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piackutatás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elvégzése</a:t>
            </a:r>
            <a:r>
              <a:rPr lang="en-US" sz="1900" b="1" dirty="0">
                <a:solidFill>
                  <a:srgbClr val="3333CC"/>
                </a:solidFill>
              </a:rPr>
              <a:t> (</a:t>
            </a:r>
            <a:r>
              <a:rPr lang="en-US" sz="1900" b="1" dirty="0" err="1">
                <a:solidFill>
                  <a:srgbClr val="3333CC"/>
                </a:solidFill>
              </a:rPr>
              <a:t>vendégigények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vizsgálata</a:t>
            </a:r>
            <a:r>
              <a:rPr lang="en-US" sz="1900" b="1" dirty="0">
                <a:solidFill>
                  <a:srgbClr val="3333CC"/>
                </a:solidFill>
              </a:rPr>
              <a:t>, </a:t>
            </a:r>
          </a:p>
          <a:p>
            <a:r>
              <a:rPr lang="en-US" sz="1900" b="1" dirty="0" err="1">
                <a:solidFill>
                  <a:srgbClr val="3333CC"/>
                </a:solidFill>
              </a:rPr>
              <a:t>szükséges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módosítások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elvégzése</a:t>
            </a:r>
            <a:r>
              <a:rPr lang="en-US" sz="1900" b="1" dirty="0">
                <a:solidFill>
                  <a:srgbClr val="3333CC"/>
                </a:solidFill>
              </a:rPr>
              <a:t>, </a:t>
            </a:r>
            <a:r>
              <a:rPr lang="en-US" sz="1900" b="1" dirty="0" err="1">
                <a:solidFill>
                  <a:srgbClr val="3333CC"/>
                </a:solidFill>
              </a:rPr>
              <a:t>versenytársak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tevékenységének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</a:p>
          <a:p>
            <a:pPr indent="0">
              <a:buNone/>
            </a:pPr>
            <a:r>
              <a:rPr lang="en-US" sz="1900" b="1" dirty="0" err="1">
                <a:solidFill>
                  <a:srgbClr val="3333CC"/>
                </a:solidFill>
              </a:rPr>
              <a:t>elemzése</a:t>
            </a:r>
            <a:r>
              <a:rPr lang="en-US" sz="1900" b="1" dirty="0">
                <a:solidFill>
                  <a:srgbClr val="3333CC"/>
                </a:solidFill>
              </a:rPr>
              <a:t>, </a:t>
            </a:r>
            <a:r>
              <a:rPr lang="en-US" sz="1900" b="1" dirty="0" err="1">
                <a:solidFill>
                  <a:srgbClr val="3333CC"/>
                </a:solidFill>
              </a:rPr>
              <a:t>saját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erős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és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gyenge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pontjaink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meghatározása</a:t>
            </a:r>
            <a:r>
              <a:rPr lang="en-US" sz="1900" b="1" dirty="0">
                <a:solidFill>
                  <a:srgbClr val="3333CC"/>
                </a:solidFill>
              </a:rPr>
              <a:t>), </a:t>
            </a:r>
            <a:endParaRPr lang="sr-Latn-RS" sz="1900" b="1" dirty="0" smtClean="0">
              <a:solidFill>
                <a:srgbClr val="3333CC"/>
              </a:solidFill>
            </a:endParaRPr>
          </a:p>
          <a:p>
            <a:pPr indent="0">
              <a:buNone/>
            </a:pPr>
            <a:r>
              <a:rPr lang="en-US" sz="1900" b="1" dirty="0" err="1" smtClean="0">
                <a:solidFill>
                  <a:srgbClr val="3333CC"/>
                </a:solidFill>
              </a:rPr>
              <a:t>az</a:t>
            </a:r>
            <a:r>
              <a:rPr lang="en-US" sz="1900" b="1" dirty="0" smtClean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eredmények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 smtClean="0">
                <a:solidFill>
                  <a:srgbClr val="3333CC"/>
                </a:solidFill>
              </a:rPr>
              <a:t>értékelése</a:t>
            </a:r>
            <a:r>
              <a:rPr lang="en-US" sz="1900" b="1" dirty="0">
                <a:solidFill>
                  <a:srgbClr val="3333CC"/>
                </a:solidFill>
              </a:rPr>
              <a:t>, </a:t>
            </a:r>
            <a:r>
              <a:rPr lang="en-US" sz="1900" b="1" dirty="0" err="1">
                <a:solidFill>
                  <a:srgbClr val="3333CC"/>
                </a:solidFill>
              </a:rPr>
              <a:t>célcsoport</a:t>
            </a:r>
            <a:r>
              <a:rPr lang="en-US" sz="1900" b="1" dirty="0">
                <a:solidFill>
                  <a:srgbClr val="3333CC"/>
                </a:solidFill>
              </a:rPr>
              <a:t>(ok) </a:t>
            </a:r>
            <a:r>
              <a:rPr lang="en-US" sz="1900" b="1" dirty="0" err="1">
                <a:solidFill>
                  <a:srgbClr val="3333CC"/>
                </a:solidFill>
              </a:rPr>
              <a:t>kiválasztása</a:t>
            </a:r>
            <a:r>
              <a:rPr lang="en-US" sz="1900" b="1" dirty="0">
                <a:solidFill>
                  <a:srgbClr val="3333CC"/>
                </a:solidFill>
              </a:rPr>
              <a:t>, a </a:t>
            </a:r>
            <a:r>
              <a:rPr lang="en-US" sz="1900" b="1" dirty="0" err="1">
                <a:solidFill>
                  <a:srgbClr val="3333CC"/>
                </a:solidFill>
              </a:rPr>
              <a:t>konkrét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termék</a:t>
            </a:r>
            <a:r>
              <a:rPr lang="en-US" sz="1900" b="1" dirty="0">
                <a:solidFill>
                  <a:srgbClr val="3333CC"/>
                </a:solidFill>
              </a:rPr>
              <a:t> </a:t>
            </a:r>
            <a:r>
              <a:rPr lang="en-US" sz="1900" b="1" dirty="0" err="1">
                <a:solidFill>
                  <a:srgbClr val="3333CC"/>
                </a:solidFill>
              </a:rPr>
              <a:t>kialakítása</a:t>
            </a:r>
            <a:r>
              <a:rPr lang="en-US" sz="1900" b="1" dirty="0">
                <a:solidFill>
                  <a:srgbClr val="3333CC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KezdETI LÉPÉSÉK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62200"/>
            <a:ext cx="6629400" cy="3124201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Amikor</a:t>
            </a:r>
            <a:r>
              <a:rPr lang="en-US" b="1" dirty="0"/>
              <a:t> </a:t>
            </a:r>
            <a:r>
              <a:rPr lang="en-US" b="1" dirty="0" err="1"/>
              <a:t>termékek</a:t>
            </a:r>
            <a:r>
              <a:rPr lang="en-US" b="1" dirty="0"/>
              <a:t> </a:t>
            </a:r>
            <a:r>
              <a:rPr lang="en-US" b="1" dirty="0" err="1"/>
              <a:t>kialakításáról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fejlesztéséről</a:t>
            </a:r>
            <a:r>
              <a:rPr lang="en-US" b="1" dirty="0"/>
              <a:t> </a:t>
            </a:r>
            <a:r>
              <a:rPr lang="en-US" b="1" dirty="0" err="1"/>
              <a:t>gondolkodunk</a:t>
            </a:r>
            <a:r>
              <a:rPr lang="en-US" b="1" dirty="0"/>
              <a:t>, a </a:t>
            </a:r>
            <a:r>
              <a:rPr lang="en-US" b="1" dirty="0" err="1" smtClean="0"/>
              <a:t>következőket</a:t>
            </a:r>
            <a:r>
              <a:rPr lang="en-US" b="1" dirty="0" smtClean="0"/>
              <a:t> </a:t>
            </a:r>
            <a:r>
              <a:rPr lang="en-US" b="1" dirty="0" err="1"/>
              <a:t>kell</a:t>
            </a:r>
            <a:r>
              <a:rPr lang="en-US" b="1" dirty="0"/>
              <a:t> </a:t>
            </a:r>
            <a:r>
              <a:rPr lang="en-US" b="1" dirty="0" err="1"/>
              <a:t>figyelembe</a:t>
            </a:r>
            <a:r>
              <a:rPr lang="en-US" b="1" dirty="0"/>
              <a:t> </a:t>
            </a:r>
            <a:r>
              <a:rPr lang="en-US" b="1" dirty="0" err="1"/>
              <a:t>vennünk</a:t>
            </a:r>
            <a:r>
              <a:rPr lang="en-US" b="1" dirty="0"/>
              <a:t>: </a:t>
            </a:r>
          </a:p>
          <a:p>
            <a:r>
              <a:rPr lang="en-US" b="1" dirty="0" smtClean="0"/>
              <a:t> </a:t>
            </a:r>
            <a:r>
              <a:rPr lang="en-US" b="1" dirty="0"/>
              <a:t>a </a:t>
            </a:r>
            <a:r>
              <a:rPr lang="en-US" b="1" dirty="0" err="1"/>
              <a:t>szolgáltatások</a:t>
            </a:r>
            <a:r>
              <a:rPr lang="en-US" b="1" dirty="0"/>
              <a:t> </a:t>
            </a:r>
            <a:r>
              <a:rPr lang="en-US" b="1" dirty="0" err="1"/>
              <a:t>meghatározása</a:t>
            </a:r>
            <a:r>
              <a:rPr lang="en-US" b="1" dirty="0"/>
              <a:t> (</a:t>
            </a:r>
            <a:r>
              <a:rPr lang="en-US" b="1" dirty="0" err="1"/>
              <a:t>pozícionálás</a:t>
            </a:r>
            <a:r>
              <a:rPr lang="en-US" b="1" dirty="0"/>
              <a:t>); </a:t>
            </a:r>
          </a:p>
          <a:p>
            <a:r>
              <a:rPr lang="en-US" b="1" dirty="0" smtClean="0"/>
              <a:t> </a:t>
            </a:r>
            <a:r>
              <a:rPr lang="en-US" b="1" dirty="0"/>
              <a:t>a </a:t>
            </a:r>
            <a:r>
              <a:rPr lang="en-US" b="1" dirty="0" err="1"/>
              <a:t>termékek</a:t>
            </a:r>
            <a:r>
              <a:rPr lang="en-US" b="1" dirty="0"/>
              <a:t> </a:t>
            </a:r>
            <a:r>
              <a:rPr lang="en-US" b="1" dirty="0" err="1"/>
              <a:t>folyamatos</a:t>
            </a:r>
            <a:r>
              <a:rPr lang="en-US" b="1" dirty="0"/>
              <a:t> </a:t>
            </a:r>
            <a:r>
              <a:rPr lang="en-US" b="1" dirty="0" err="1"/>
              <a:t>alakítása</a:t>
            </a:r>
            <a:r>
              <a:rPr lang="en-US" b="1" dirty="0"/>
              <a:t> – </a:t>
            </a:r>
            <a:r>
              <a:rPr lang="en-US" b="1" dirty="0" err="1"/>
              <a:t>igényekhez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versenytársakhoz</a:t>
            </a:r>
            <a:r>
              <a:rPr lang="en-US" b="1" dirty="0"/>
              <a:t> </a:t>
            </a:r>
            <a:r>
              <a:rPr lang="en-US" b="1" dirty="0" err="1" smtClean="0"/>
              <a:t>igazítása</a:t>
            </a:r>
            <a:r>
              <a:rPr lang="en-US" b="1" dirty="0"/>
              <a:t>; </a:t>
            </a:r>
          </a:p>
          <a:p>
            <a:r>
              <a:rPr lang="en-US" b="1" dirty="0" smtClean="0"/>
              <a:t> </a:t>
            </a:r>
            <a:r>
              <a:rPr lang="en-US" b="1" dirty="0" err="1"/>
              <a:t>nem</a:t>
            </a:r>
            <a:r>
              <a:rPr lang="en-US" b="1" dirty="0"/>
              <a:t> </a:t>
            </a:r>
            <a:r>
              <a:rPr lang="en-US" b="1" dirty="0" err="1"/>
              <a:t>kell</a:t>
            </a:r>
            <a:r>
              <a:rPr lang="en-US" b="1" dirty="0"/>
              <a:t> </a:t>
            </a:r>
            <a:r>
              <a:rPr lang="en-US" b="1" dirty="0" err="1"/>
              <a:t>minden</a:t>
            </a:r>
            <a:r>
              <a:rPr lang="en-US" b="1" dirty="0"/>
              <a:t> </a:t>
            </a:r>
            <a:r>
              <a:rPr lang="en-US" b="1" dirty="0" err="1"/>
              <a:t>turistának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igénynek</a:t>
            </a:r>
            <a:r>
              <a:rPr lang="en-US" b="1" dirty="0"/>
              <a:t> </a:t>
            </a:r>
            <a:r>
              <a:rPr lang="en-US" b="1" dirty="0" err="1"/>
              <a:t>megfelelnünk</a:t>
            </a:r>
            <a:r>
              <a:rPr lang="en-US" b="1" dirty="0"/>
              <a:t> </a:t>
            </a:r>
          </a:p>
          <a:p>
            <a:r>
              <a:rPr lang="en-US" b="1" dirty="0" err="1"/>
              <a:t>specializáljuk</a:t>
            </a:r>
            <a:r>
              <a:rPr lang="en-US" b="1" dirty="0"/>
              <a:t> </a:t>
            </a:r>
            <a:r>
              <a:rPr lang="en-US" b="1" dirty="0" err="1"/>
              <a:t>kínálatunkat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nyújtsunk</a:t>
            </a:r>
            <a:r>
              <a:rPr lang="en-US" b="1" dirty="0"/>
              <a:t> </a:t>
            </a:r>
            <a:r>
              <a:rPr lang="en-US" b="1" dirty="0" err="1"/>
              <a:t>egyedi</a:t>
            </a:r>
            <a:r>
              <a:rPr lang="en-US" b="1" dirty="0"/>
              <a:t>, </a:t>
            </a:r>
            <a:r>
              <a:rPr lang="en-US" b="1" dirty="0" err="1"/>
              <a:t>magas</a:t>
            </a:r>
            <a:r>
              <a:rPr lang="en-US" b="1" dirty="0"/>
              <a:t> </a:t>
            </a:r>
            <a:r>
              <a:rPr lang="en-US" b="1" dirty="0" err="1"/>
              <a:t>minőségű</a:t>
            </a:r>
            <a:r>
              <a:rPr lang="en-US" b="1" dirty="0"/>
              <a:t> </a:t>
            </a:r>
          </a:p>
          <a:p>
            <a:pPr indent="0">
              <a:buNone/>
            </a:pPr>
            <a:r>
              <a:rPr lang="en-US" b="1" dirty="0" err="1"/>
              <a:t>szolgáltatásokat</a:t>
            </a:r>
            <a:r>
              <a:rPr lang="en-US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085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000" dirty="0"/>
              <a:t>CÉLKITŰZÉS: egy egyedi ajánlat elkészítése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</a:t>
            </a:r>
            <a:r>
              <a:rPr lang="en-US" b="1" dirty="0" err="1"/>
              <a:t>termékfejlesztés</a:t>
            </a:r>
            <a:r>
              <a:rPr lang="en-US" b="1" dirty="0"/>
              <a:t> </a:t>
            </a:r>
            <a:r>
              <a:rPr lang="en-US" b="1" dirty="0" err="1"/>
              <a:t>legfontosabb</a:t>
            </a:r>
            <a:r>
              <a:rPr lang="en-US" b="1" dirty="0"/>
              <a:t> </a:t>
            </a:r>
            <a:r>
              <a:rPr lang="en-US" b="1" dirty="0" err="1"/>
              <a:t>célja</a:t>
            </a:r>
            <a:r>
              <a:rPr lang="en-US" b="1" dirty="0"/>
              <a:t> </a:t>
            </a:r>
            <a:r>
              <a:rPr lang="en-US" b="1" dirty="0" err="1"/>
              <a:t>egyedi</a:t>
            </a:r>
            <a:r>
              <a:rPr lang="en-US" b="1" dirty="0"/>
              <a:t> </a:t>
            </a:r>
            <a:r>
              <a:rPr lang="en-US" b="1" dirty="0" err="1" smtClean="0"/>
              <a:t>ajánlat</a:t>
            </a:r>
            <a:r>
              <a:rPr lang="en-US" b="1" dirty="0" smtClean="0"/>
              <a:t> </a:t>
            </a:r>
            <a:r>
              <a:rPr lang="en-US" b="1" dirty="0" err="1"/>
              <a:t>kialakítása</a:t>
            </a:r>
            <a:r>
              <a:rPr lang="en-US" b="1" dirty="0"/>
              <a:t>! 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443480"/>
            <a:ext cx="9525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33" y="4267200"/>
            <a:ext cx="1596781" cy="1305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77820"/>
            <a:ext cx="2475757" cy="167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72073"/>
            <a:ext cx="1557338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Hogyan kell elhelyezni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3333CC"/>
                </a:solidFill>
              </a:rPr>
              <a:t>Egy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szolgáltatási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csomag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pozícionálása</a:t>
            </a:r>
            <a:r>
              <a:rPr lang="en-US" dirty="0">
                <a:solidFill>
                  <a:srgbClr val="3333CC"/>
                </a:solidFill>
              </a:rPr>
              <a:t> a </a:t>
            </a:r>
            <a:r>
              <a:rPr lang="en-US" dirty="0" err="1">
                <a:solidFill>
                  <a:srgbClr val="3333CC"/>
                </a:solidFill>
              </a:rPr>
              <a:t>következő</a:t>
            </a:r>
            <a:r>
              <a:rPr lang="en-US" dirty="0">
                <a:solidFill>
                  <a:srgbClr val="3333CC"/>
                </a:solidFill>
              </a:rPr>
              <a:t>: 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A </a:t>
            </a:r>
            <a:r>
              <a:rPr lang="en-US" dirty="0" err="1">
                <a:solidFill>
                  <a:srgbClr val="3333CC"/>
                </a:solidFill>
              </a:rPr>
              <a:t>fogyasztó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kívánsága</a:t>
            </a:r>
            <a:r>
              <a:rPr lang="en-US" dirty="0">
                <a:solidFill>
                  <a:srgbClr val="3333CC"/>
                </a:solidFill>
              </a:rPr>
              <a:t> – a </a:t>
            </a:r>
            <a:r>
              <a:rPr lang="en-US" dirty="0" err="1" smtClean="0">
                <a:solidFill>
                  <a:srgbClr val="3333CC"/>
                </a:solidFill>
              </a:rPr>
              <a:t>trendek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figyelembevételével</a:t>
            </a:r>
            <a:r>
              <a:rPr lang="en-US" dirty="0">
                <a:solidFill>
                  <a:srgbClr val="3333CC"/>
                </a:solidFill>
              </a:rPr>
              <a:t>; 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Melyek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azok</a:t>
            </a:r>
            <a:r>
              <a:rPr lang="en-US" dirty="0">
                <a:solidFill>
                  <a:srgbClr val="3333CC"/>
                </a:solidFill>
              </a:rPr>
              <a:t> a </a:t>
            </a:r>
            <a:r>
              <a:rPr lang="en-US" dirty="0" err="1">
                <a:solidFill>
                  <a:srgbClr val="3333CC"/>
                </a:solidFill>
              </a:rPr>
              <a:t>szolgáltatások</a:t>
            </a:r>
            <a:r>
              <a:rPr lang="en-US" dirty="0">
                <a:solidFill>
                  <a:srgbClr val="3333CC"/>
                </a:solidFill>
              </a:rPr>
              <a:t>, </a:t>
            </a:r>
            <a:r>
              <a:rPr lang="sr-Latn-R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melyek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nincsenek</a:t>
            </a:r>
            <a:r>
              <a:rPr lang="en-US" dirty="0">
                <a:solidFill>
                  <a:srgbClr val="3333CC"/>
                </a:solidFill>
              </a:rPr>
              <a:t> meg </a:t>
            </a:r>
            <a:r>
              <a:rPr lang="sr-Latn-R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versenytársainknál</a:t>
            </a:r>
            <a:r>
              <a:rPr lang="en-US" dirty="0">
                <a:solidFill>
                  <a:srgbClr val="3333CC"/>
                </a:solidFill>
              </a:rPr>
              <a:t>? 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Melyek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szolgáltatásaink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erősségei</a:t>
            </a:r>
            <a:r>
              <a:rPr lang="en-US" dirty="0">
                <a:solidFill>
                  <a:srgbClr val="3333CC"/>
                </a:solidFill>
              </a:rPr>
              <a:t>? </a:t>
            </a:r>
            <a:r>
              <a:rPr lang="en-US" dirty="0">
                <a:solidFill>
                  <a:srgbClr val="3333CC"/>
                </a:solidFill>
                <a:sym typeface="Symbol"/>
              </a:rPr>
              <a:t>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b="1" dirty="0" err="1">
                <a:solidFill>
                  <a:srgbClr val="3333CC"/>
                </a:solidFill>
              </a:rPr>
              <a:t>Egyedi</a:t>
            </a:r>
            <a:r>
              <a:rPr lang="en-US" b="1" dirty="0">
                <a:solidFill>
                  <a:srgbClr val="3333CC"/>
                </a:solidFill>
              </a:rPr>
              <a:t> </a:t>
            </a:r>
          </a:p>
          <a:p>
            <a:r>
              <a:rPr lang="en-US" dirty="0" err="1">
                <a:solidFill>
                  <a:srgbClr val="3333CC"/>
                </a:solidFill>
              </a:rPr>
              <a:t>Értékesítési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Ajánlat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sr-Latn-R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megfogalmazása</a:t>
            </a:r>
            <a:r>
              <a:rPr lang="en-US" dirty="0">
                <a:solidFill>
                  <a:srgbClr val="3333CC"/>
                </a:solidFill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24" y="4191000"/>
            <a:ext cx="142655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70C0"/>
                </a:solidFill>
              </a:rPr>
              <a:t>Tematski putevi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 </a:t>
            </a:r>
            <a:r>
              <a:rPr lang="en-US" b="1" i="1" dirty="0" err="1">
                <a:solidFill>
                  <a:srgbClr val="FF0000"/>
                </a:solidFill>
              </a:rPr>
              <a:t>tematikus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utak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helye</a:t>
            </a:r>
            <a:r>
              <a:rPr lang="en-US" b="1" i="1" dirty="0">
                <a:solidFill>
                  <a:srgbClr val="FF0000"/>
                </a:solidFill>
              </a:rPr>
              <a:t> a </a:t>
            </a:r>
            <a:r>
              <a:rPr lang="en-US" b="1" i="1" dirty="0" err="1">
                <a:solidFill>
                  <a:srgbClr val="FF0000"/>
                </a:solidFill>
              </a:rPr>
              <a:t>turisztikai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termékfejlesztésben</a:t>
            </a:r>
            <a:endParaRPr lang="sr-Latn-RS" b="1" i="1" dirty="0" smtClean="0">
              <a:solidFill>
                <a:srgbClr val="FF0000"/>
              </a:solidFill>
            </a:endParaRPr>
          </a:p>
          <a:p>
            <a:r>
              <a:rPr lang="hu-HU" b="1" dirty="0">
                <a:solidFill>
                  <a:srgbClr val="FF0000"/>
                </a:solidFill>
              </a:rPr>
              <a:t>speciális turisztikai terméknek tekinthetők, melyek innovatív megoldást is jelenthetnek, amennyiben pl. elmaradottabb, kevésbé frekventált térségek, kisebb ismertséggel rendelkező attrakciók komplex termékké fejlesztésének teremtenek keretet </a:t>
            </a:r>
            <a:br>
              <a:rPr lang="hu-HU" b="1" dirty="0">
                <a:solidFill>
                  <a:srgbClr val="FF0000"/>
                </a:solidFill>
              </a:rPr>
            </a:br>
            <a:r>
              <a:rPr lang="hu-HU" b="1" dirty="0" smtClean="0">
                <a:solidFill>
                  <a:srgbClr val="FF0000"/>
                </a:solidFill>
              </a:rPr>
              <a:t>együttműködés, autentikusság</a:t>
            </a:r>
            <a:r>
              <a:rPr lang="hu-HU" b="1" dirty="0">
                <a:solidFill>
                  <a:srgbClr val="FF0000"/>
                </a:solidFill>
              </a:rPr>
              <a:t>, mely különösen az örökség-elemekre épülő </a:t>
            </a:r>
            <a:r>
              <a:rPr lang="hu-HU" b="1" dirty="0" smtClean="0">
                <a:solidFill>
                  <a:srgbClr val="FF0000"/>
                </a:solidFill>
              </a:rPr>
              <a:t>útvonalaknál fontos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/>
              <a:t>az ötletet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20664"/>
            <a:ext cx="4191000" cy="72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3071404"/>
            <a:ext cx="46148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91000"/>
            <a:ext cx="2257426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142</TotalTime>
  <Words>417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Kako stvoriti turistički proizvod?</vt:lpstr>
      <vt:lpstr>szolgáltatások MINT Termékek</vt:lpstr>
      <vt:lpstr>Milyen értékeket kell a termékNEK tükröznie?</vt:lpstr>
      <vt:lpstr>Kezdeti lépések</vt:lpstr>
      <vt:lpstr>KezdETI LÉPÉSÉK</vt:lpstr>
      <vt:lpstr>CÉLKITŰZÉS: egy egyedi ajánlat elkészítése</vt:lpstr>
      <vt:lpstr>Hogyan kell elhelyezni</vt:lpstr>
      <vt:lpstr>Tematski putevi</vt:lpstr>
      <vt:lpstr>az ötletet</vt:lpstr>
      <vt:lpstr>Mikor, Kinek és Hogyan</vt:lpstr>
      <vt:lpstr>Egy PéLDA</vt:lpstr>
      <vt:lpstr>PowerPoint Presentation</vt:lpstr>
      <vt:lpstr>PowerPoint Presentation</vt:lpstr>
      <vt:lpstr>Információs rendszer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stvoriti turistički proizvod?</dc:title>
  <dc:creator>Izabel</dc:creator>
  <cp:lastModifiedBy>Izabel</cp:lastModifiedBy>
  <cp:revision>14</cp:revision>
  <dcterms:created xsi:type="dcterms:W3CDTF">2017-11-24T17:38:05Z</dcterms:created>
  <dcterms:modified xsi:type="dcterms:W3CDTF">2017-11-29T15:13:59Z</dcterms:modified>
</cp:coreProperties>
</file>